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BA083-FB9F-C741-A2C2-3298A87505B3}" type="datetimeFigureOut">
              <a:rPr lang="en-US" smtClean="0"/>
              <a:t>9/8/11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E3154-CB03-7149-8F76-047E44C13D6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088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Cooper Std Black"/>
                <a:cs typeface="Cooper Std Black"/>
              </a:rPr>
              <a:t>La </a:t>
            </a:r>
            <a:r>
              <a:rPr lang="en-US" dirty="0" err="1" smtClean="0">
                <a:latin typeface="Cooper Std Black"/>
                <a:cs typeface="Cooper Std Black"/>
              </a:rPr>
              <a:t>sardana</a:t>
            </a:r>
            <a:endParaRPr lang="en-US" dirty="0">
              <a:latin typeface="Cooper Std Black"/>
              <a:cs typeface="Cooper Std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3972"/>
            <a:ext cx="6400800" cy="1752600"/>
          </a:xfrm>
        </p:spPr>
        <p:txBody>
          <a:bodyPr/>
          <a:lstStyle/>
          <a:p>
            <a:r>
              <a:rPr lang="en-US" dirty="0" smtClean="0"/>
              <a:t>¡</a:t>
            </a:r>
            <a:r>
              <a:rPr lang="en-US" dirty="0" err="1" smtClean="0"/>
              <a:t>Vamos</a:t>
            </a:r>
            <a:r>
              <a:rPr lang="en-US" dirty="0" smtClean="0"/>
              <a:t> a </a:t>
            </a:r>
            <a:r>
              <a:rPr lang="en-US" dirty="0" err="1" smtClean="0"/>
              <a:t>bailar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400" y="3016571"/>
            <a:ext cx="2032000" cy="153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029" y="1882958"/>
            <a:ext cx="4013200" cy="3886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67" y="758078"/>
            <a:ext cx="2289160" cy="15040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67" y="4909461"/>
            <a:ext cx="2259691" cy="15230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777921"/>
            <a:ext cx="2400862" cy="1775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7056" y="758078"/>
            <a:ext cx="2490687" cy="18824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0143" y="4960172"/>
            <a:ext cx="2387600" cy="1617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/>
                <a:cs typeface="Cooper Std Black"/>
              </a:rPr>
              <a:t>La </a:t>
            </a:r>
            <a:r>
              <a:rPr lang="en-US" dirty="0" err="1" smtClean="0">
                <a:latin typeface="Cooper Std Black"/>
                <a:cs typeface="Cooper Std Black"/>
              </a:rPr>
              <a:t>sardana</a:t>
            </a:r>
            <a:endParaRPr lang="en-US" dirty="0">
              <a:latin typeface="Cooper Std Black"/>
              <a:cs typeface="Cooper Std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 </a:t>
            </a:r>
            <a:r>
              <a:rPr lang="en-US" b="1" dirty="0" err="1" smtClean="0"/>
              <a:t>sardana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</a:t>
            </a:r>
            <a:r>
              <a:rPr lang="en-US" b="1" dirty="0" err="1" smtClean="0"/>
              <a:t>una</a:t>
            </a:r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danza</a:t>
            </a:r>
            <a:r>
              <a:rPr lang="en-US" b="1" dirty="0" smtClean="0"/>
              <a:t> </a:t>
            </a:r>
            <a:r>
              <a:rPr lang="en-US" b="1" dirty="0" err="1" smtClean="0"/>
              <a:t>tradicional</a:t>
            </a:r>
            <a:r>
              <a:rPr lang="en-US" b="1" dirty="0" smtClean="0"/>
              <a:t> de Cataluña.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Cataluña </a:t>
            </a:r>
            <a:r>
              <a:rPr lang="en-US" b="1" dirty="0" err="1" smtClean="0"/>
              <a:t>es</a:t>
            </a:r>
            <a:r>
              <a:rPr lang="en-US" b="1" dirty="0" smtClean="0"/>
              <a:t> </a:t>
            </a:r>
            <a:r>
              <a:rPr lang="en-US" b="1" dirty="0" err="1" smtClean="0"/>
              <a:t>una</a:t>
            </a:r>
            <a:r>
              <a:rPr lang="en-US" b="1" dirty="0" smtClean="0"/>
              <a:t> region en el </a:t>
            </a:r>
            <a:r>
              <a:rPr lang="en-US" b="1" dirty="0" err="1" smtClean="0">
                <a:solidFill>
                  <a:srgbClr val="FF0000"/>
                </a:solidFill>
              </a:rPr>
              <a:t>noreste</a:t>
            </a:r>
            <a:r>
              <a:rPr lang="en-US" b="1" dirty="0" smtClean="0"/>
              <a:t> del </a:t>
            </a:r>
            <a:r>
              <a:rPr lang="en-US" b="1" dirty="0" err="1" smtClean="0"/>
              <a:t>país</a:t>
            </a:r>
            <a:r>
              <a:rPr lang="en-US" b="1" dirty="0" smtClean="0"/>
              <a:t> de </a:t>
            </a:r>
            <a:r>
              <a:rPr lang="en-US" b="1" dirty="0" err="1" smtClean="0"/>
              <a:t>España</a:t>
            </a:r>
            <a:r>
              <a:rPr lang="en-US" b="1" dirty="0" smtClean="0"/>
              <a:t>.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En Cataluña, se </a:t>
            </a:r>
            <a:r>
              <a:rPr lang="en-US" b="1" dirty="0" err="1" smtClean="0"/>
              <a:t>habla</a:t>
            </a:r>
            <a:r>
              <a:rPr lang="en-US" b="1" dirty="0" smtClean="0"/>
              <a:t> </a:t>
            </a:r>
            <a:r>
              <a:rPr lang="en-US" b="1" dirty="0" err="1" smtClean="0"/>
              <a:t>español</a:t>
            </a:r>
            <a:r>
              <a:rPr lang="en-US" b="1" dirty="0" smtClean="0"/>
              <a:t> </a:t>
            </a:r>
            <a:r>
              <a:rPr lang="en-US" b="1" dirty="0" err="1" smtClean="0"/>
              <a:t>y</a:t>
            </a:r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catalán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4" name="Oval Callout 3"/>
          <p:cNvSpPr/>
          <p:nvPr/>
        </p:nvSpPr>
        <p:spPr>
          <a:xfrm>
            <a:off x="1065674" y="1600200"/>
            <a:ext cx="3620375" cy="2618985"/>
          </a:xfrm>
          <a:prstGeom prst="wedgeEllipseCallout">
            <a:avLst>
              <a:gd name="adj1" fmla="val -35752"/>
              <a:gd name="adj2" fmla="val 6863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¿</a:t>
            </a:r>
            <a:r>
              <a:rPr lang="en-US" sz="3200" b="1" dirty="0" err="1" smtClean="0">
                <a:solidFill>
                  <a:srgbClr val="FF0000"/>
                </a:solidFill>
              </a:rPr>
              <a:t>C</a:t>
            </a:r>
            <a:r>
              <a:rPr lang="en-US" sz="3200" b="1" dirty="0" err="1" smtClean="0">
                <a:solidFill>
                  <a:srgbClr val="FF0000"/>
                </a:solidFill>
              </a:rPr>
              <a:t>ó</a:t>
            </a:r>
            <a:r>
              <a:rPr lang="en-US" sz="3200" b="1" dirty="0" err="1" smtClean="0">
                <a:solidFill>
                  <a:srgbClr val="FF0000"/>
                </a:solidFill>
              </a:rPr>
              <a:t>mo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te</a:t>
            </a:r>
            <a:r>
              <a:rPr lang="en-US" sz="3200" b="1" dirty="0">
                <a:solidFill>
                  <a:srgbClr val="FF0000"/>
                </a:solidFill>
              </a:rPr>
              <a:t> llamas?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4239919" y="1752600"/>
            <a:ext cx="3620375" cy="2618985"/>
          </a:xfrm>
          <a:prstGeom prst="wedgeEllipseCallout">
            <a:avLst>
              <a:gd name="adj1" fmla="val 31990"/>
              <a:gd name="adj2" fmla="val 703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¿</a:t>
            </a:r>
            <a:r>
              <a:rPr lang="en-US" sz="3200" b="1" dirty="0" smtClean="0">
                <a:solidFill>
                  <a:srgbClr val="FF0000"/>
                </a:solidFill>
              </a:rPr>
              <a:t>C</a:t>
            </a:r>
            <a:r>
              <a:rPr lang="en-US" sz="3200" b="1" dirty="0" smtClean="0">
                <a:solidFill>
                  <a:srgbClr val="FF0000"/>
                </a:solidFill>
              </a:rPr>
              <a:t>om</a:t>
            </a:r>
            <a:r>
              <a:rPr lang="en-US" sz="3200" b="1" dirty="0" smtClean="0">
                <a:solidFill>
                  <a:srgbClr val="FF0000"/>
                </a:solidFill>
              </a:rPr>
              <a:t> et </a:t>
            </a:r>
            <a:r>
              <a:rPr lang="en-US" sz="3200" b="1" dirty="0" err="1" smtClean="0">
                <a:solidFill>
                  <a:srgbClr val="FF0000"/>
                </a:solidFill>
              </a:rPr>
              <a:t>dius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/>
                <a:cs typeface="Cooper Std Black"/>
              </a:rPr>
              <a:t>La </a:t>
            </a:r>
            <a:r>
              <a:rPr lang="en-US" dirty="0" err="1" smtClean="0">
                <a:latin typeface="Cooper Std Black"/>
                <a:cs typeface="Cooper Std Black"/>
              </a:rPr>
              <a:t>sardana</a:t>
            </a:r>
            <a:endParaRPr lang="en-US" dirty="0">
              <a:latin typeface="Cooper Std Black"/>
              <a:cs typeface="Cooper Std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Los </a:t>
            </a:r>
            <a:r>
              <a:rPr lang="en-US" b="1" dirty="0" err="1" smtClean="0"/>
              <a:t>bailadores</a:t>
            </a:r>
            <a:r>
              <a:rPr lang="en-US" b="1" dirty="0" smtClean="0"/>
              <a:t> </a:t>
            </a:r>
            <a:r>
              <a:rPr lang="en-US" b="1" dirty="0" err="1" smtClean="0"/>
              <a:t>llevan</a:t>
            </a:r>
            <a:r>
              <a:rPr lang="en-US" b="1" dirty="0" smtClean="0"/>
              <a:t> los </a:t>
            </a:r>
            <a:r>
              <a:rPr lang="en-US" b="1" dirty="0" err="1" smtClean="0"/>
              <a:t>colores</a:t>
            </a:r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rojo</a:t>
            </a:r>
            <a:r>
              <a:rPr lang="en-US" b="1" dirty="0" smtClean="0"/>
              <a:t> </a:t>
            </a:r>
            <a:r>
              <a:rPr lang="en-US" b="1" dirty="0" err="1" smtClean="0"/>
              <a:t>y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negro</a:t>
            </a:r>
            <a:r>
              <a:rPr lang="en-US" b="1" dirty="0" smtClean="0">
                <a:solidFill>
                  <a:srgbClr val="000000"/>
                </a:solidFill>
              </a:rPr>
              <a:t>,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/>
              <a:t>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blanco</a:t>
            </a:r>
            <a:r>
              <a:rPr lang="en-US" b="1" dirty="0" smtClean="0"/>
              <a:t>.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Se </a:t>
            </a:r>
            <a:r>
              <a:rPr lang="en-US" b="1" dirty="0" err="1" smtClean="0"/>
              <a:t>baila</a:t>
            </a:r>
            <a:r>
              <a:rPr lang="en-US" b="1" dirty="0" smtClean="0"/>
              <a:t> la </a:t>
            </a:r>
            <a:r>
              <a:rPr lang="en-US" b="1" dirty="0" err="1" smtClean="0"/>
              <a:t>sardana</a:t>
            </a:r>
            <a:r>
              <a:rPr lang="en-US" b="1" dirty="0" smtClean="0"/>
              <a:t> en un </a:t>
            </a:r>
            <a:r>
              <a:rPr lang="en-US" b="1" dirty="0" err="1" smtClean="0"/>
              <a:t>grupo</a:t>
            </a:r>
            <a:r>
              <a:rPr lang="en-US" b="1" dirty="0" smtClean="0"/>
              <a:t> de </a:t>
            </a:r>
            <a:r>
              <a:rPr lang="en-US" b="1" dirty="0" err="1" smtClean="0">
                <a:solidFill>
                  <a:srgbClr val="FF0000"/>
                </a:solidFill>
              </a:rPr>
              <a:t>muchachos</a:t>
            </a:r>
            <a:r>
              <a:rPr lang="en-US" b="1" dirty="0" smtClean="0"/>
              <a:t> </a:t>
            </a:r>
            <a:r>
              <a:rPr lang="en-US" b="1" dirty="0" err="1" smtClean="0"/>
              <a:t>y</a:t>
            </a:r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muchachas</a:t>
            </a:r>
            <a:r>
              <a:rPr lang="en-US" b="1" dirty="0" smtClean="0"/>
              <a:t>. 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El </a:t>
            </a:r>
            <a:r>
              <a:rPr lang="en-US" b="1" dirty="0" err="1" smtClean="0"/>
              <a:t>grupo</a:t>
            </a:r>
            <a:r>
              <a:rPr lang="en-US" b="1" dirty="0" smtClean="0"/>
              <a:t> forma un </a:t>
            </a:r>
            <a:r>
              <a:rPr lang="en-US" b="1" dirty="0" err="1" smtClean="0">
                <a:solidFill>
                  <a:srgbClr val="FF0000"/>
                </a:solidFill>
              </a:rPr>
              <a:t>c</a:t>
            </a:r>
            <a:r>
              <a:rPr lang="en-US" b="1" dirty="0" err="1" smtClean="0">
                <a:solidFill>
                  <a:srgbClr val="FF0000"/>
                </a:solidFill>
              </a:rPr>
              <a:t>írculo</a:t>
            </a:r>
            <a:r>
              <a:rPr lang="en-US" b="1" dirty="0" smtClean="0"/>
              <a:t> </a:t>
            </a:r>
            <a:r>
              <a:rPr lang="en-US" b="1" dirty="0" err="1" smtClean="0"/>
              <a:t>para</a:t>
            </a:r>
            <a:r>
              <a:rPr lang="en-US" b="1" dirty="0" smtClean="0"/>
              <a:t> </a:t>
            </a:r>
            <a:r>
              <a:rPr lang="en-US" b="1" dirty="0" err="1" smtClean="0"/>
              <a:t>bailarla</a:t>
            </a:r>
            <a:r>
              <a:rPr lang="en-US" b="1" dirty="0" smtClean="0"/>
              <a:t>.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ooper Std Black"/>
                <a:cs typeface="Cooper Std Black"/>
              </a:rPr>
              <a:t>Vocabulario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la </a:t>
            </a:r>
            <a:r>
              <a:rPr lang="en-US" b="1" dirty="0" err="1" smtClean="0"/>
              <a:t>mano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/>
              <a:t>el pie </a:t>
            </a:r>
          </a:p>
          <a:p>
            <a:pPr>
              <a:buNone/>
            </a:pPr>
            <a:r>
              <a:rPr lang="en-US" b="1" dirty="0" err="1" smtClean="0"/>
              <a:t>izquierdo(a</a:t>
            </a:r>
            <a:r>
              <a:rPr lang="en-US" b="1" dirty="0" smtClean="0"/>
              <a:t>)</a:t>
            </a:r>
          </a:p>
          <a:p>
            <a:pPr>
              <a:buNone/>
            </a:pPr>
            <a:r>
              <a:rPr lang="en-US" b="1" dirty="0" err="1" smtClean="0"/>
              <a:t>derecho(a</a:t>
            </a:r>
            <a:r>
              <a:rPr lang="en-US" b="1" dirty="0" smtClean="0"/>
              <a:t>)</a:t>
            </a:r>
          </a:p>
          <a:p>
            <a:pPr>
              <a:buNone/>
            </a:pPr>
            <a:r>
              <a:rPr lang="en-US" b="1" dirty="0" err="1" smtClean="0"/>
              <a:t>arriba</a:t>
            </a:r>
            <a:endParaRPr lang="en-US" b="1" dirty="0" smtClean="0"/>
          </a:p>
          <a:p>
            <a:pPr>
              <a:buNone/>
            </a:pPr>
            <a:r>
              <a:rPr lang="en-US" b="1" dirty="0" err="1" smtClean="0"/>
              <a:t>abajo</a:t>
            </a:r>
            <a:endParaRPr lang="en-US" b="1" dirty="0" smtClean="0"/>
          </a:p>
          <a:p>
            <a:pPr>
              <a:buNone/>
            </a:pPr>
            <a:r>
              <a:rPr lang="en-US" b="1" dirty="0" err="1" smtClean="0"/>
              <a:t>cambio</a:t>
            </a:r>
            <a:endParaRPr lang="en-US" b="1" dirty="0" smtClean="0"/>
          </a:p>
          <a:p>
            <a:pPr>
              <a:buNone/>
            </a:pPr>
            <a:r>
              <a:rPr lang="en-US" b="1" dirty="0" err="1" smtClean="0"/>
              <a:t>saltar</a:t>
            </a:r>
            <a:endParaRPr lang="en-US" b="1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477" y="1898210"/>
            <a:ext cx="2350323" cy="31905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822" y="2170812"/>
            <a:ext cx="1431978" cy="29179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522" y="2170812"/>
            <a:ext cx="3276600" cy="248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888" y="2170812"/>
            <a:ext cx="3593423" cy="27618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622" y="2075114"/>
            <a:ext cx="2857500" cy="2857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2000" y="2075114"/>
            <a:ext cx="2590800" cy="2590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2000" y="2075114"/>
            <a:ext cx="2857500" cy="2857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3639" y="2070134"/>
            <a:ext cx="1707999" cy="28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ooper Std Black"/>
                <a:cs typeface="Cooper Std Black"/>
              </a:rPr>
              <a:t>Espa</a:t>
            </a:r>
            <a:r>
              <a:rPr lang="en-US" dirty="0" err="1" smtClean="0">
                <a:latin typeface="Cooper Std Black"/>
                <a:cs typeface="Cooper Std Black"/>
              </a:rPr>
              <a:t>ña</a:t>
            </a:r>
            <a:r>
              <a:rPr lang="en-US" dirty="0" smtClean="0"/>
              <a:t>, pp. 1-3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Where is the </a:t>
            </a:r>
            <a:r>
              <a:rPr lang="en-US" b="1" dirty="0" err="1" smtClean="0"/>
              <a:t>Feria</a:t>
            </a:r>
            <a:r>
              <a:rPr lang="en-US" b="1" dirty="0" smtClean="0"/>
              <a:t> de </a:t>
            </a:r>
            <a:r>
              <a:rPr lang="en-US" b="1" dirty="0" err="1" smtClean="0"/>
              <a:t>abril</a:t>
            </a:r>
            <a:r>
              <a:rPr lang="en-US" b="1" dirty="0" smtClean="0"/>
              <a:t> </a:t>
            </a:r>
            <a:r>
              <a:rPr lang="en-US" dirty="0" smtClean="0"/>
              <a:t>located? How is it celebrated?</a:t>
            </a:r>
          </a:p>
          <a:p>
            <a:r>
              <a:rPr lang="en-US" dirty="0" smtClean="0"/>
              <a:t>Which region of Spain exports </a:t>
            </a:r>
            <a:r>
              <a:rPr lang="en-US" b="1" dirty="0" smtClean="0"/>
              <a:t>olive oil </a:t>
            </a:r>
            <a:r>
              <a:rPr lang="en-US" dirty="0" smtClean="0"/>
              <a:t>worldwide?</a:t>
            </a:r>
          </a:p>
          <a:p>
            <a:r>
              <a:rPr lang="en-US" dirty="0" smtClean="0"/>
              <a:t>Which </a:t>
            </a:r>
            <a:r>
              <a:rPr lang="en-US" b="1" dirty="0" smtClean="0"/>
              <a:t>beach</a:t>
            </a:r>
            <a:r>
              <a:rPr lang="en-US" dirty="0" smtClean="0"/>
              <a:t> is popular with sunbathers from around the world?</a:t>
            </a:r>
          </a:p>
          <a:p>
            <a:r>
              <a:rPr lang="en-US" dirty="0" smtClean="0"/>
              <a:t>Which </a:t>
            </a:r>
            <a:r>
              <a:rPr lang="en-US" b="1" dirty="0" smtClean="0"/>
              <a:t>mountains</a:t>
            </a:r>
            <a:r>
              <a:rPr lang="en-US" dirty="0" smtClean="0"/>
              <a:t> separate Spain and France?</a:t>
            </a:r>
          </a:p>
          <a:p>
            <a:r>
              <a:rPr lang="en-US" dirty="0" smtClean="0"/>
              <a:t>Which region of Spain is famous for its </a:t>
            </a:r>
            <a:r>
              <a:rPr lang="en-US" b="1" dirty="0" smtClean="0"/>
              <a:t>windmills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Where do people in </a:t>
            </a:r>
            <a:r>
              <a:rPr lang="en-US" b="1" dirty="0" smtClean="0"/>
              <a:t>Madrid</a:t>
            </a:r>
            <a:r>
              <a:rPr lang="en-US" dirty="0" smtClean="0"/>
              <a:t> go for a snack or a meal?</a:t>
            </a:r>
          </a:p>
          <a:p>
            <a:r>
              <a:rPr lang="en-US" dirty="0" smtClean="0"/>
              <a:t>What ingredients are used to make a </a:t>
            </a:r>
            <a:r>
              <a:rPr lang="en-US" b="1" dirty="0" smtClean="0"/>
              <a:t>Spanish tortilla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181</Words>
  <Application>Microsoft Macintosh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La sardana</vt:lpstr>
      <vt:lpstr>La sardana</vt:lpstr>
      <vt:lpstr>La sardana</vt:lpstr>
      <vt:lpstr>Vocabulario:</vt:lpstr>
      <vt:lpstr>España, pp. 1-3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sardana</dc:title>
  <dc:creator>Benjamin Rush</dc:creator>
  <cp:lastModifiedBy>Benjamin Rush</cp:lastModifiedBy>
  <cp:revision>9</cp:revision>
  <dcterms:created xsi:type="dcterms:W3CDTF">2011-09-08T13:21:21Z</dcterms:created>
  <dcterms:modified xsi:type="dcterms:W3CDTF">2011-09-08T20:45:08Z</dcterms:modified>
</cp:coreProperties>
</file>